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71" r:id="rId5"/>
    <p:sldId id="272" r:id="rId6"/>
    <p:sldId id="262" r:id="rId7"/>
    <p:sldId id="263" r:id="rId8"/>
    <p:sldId id="264" r:id="rId9"/>
    <p:sldId id="270" r:id="rId10"/>
    <p:sldId id="266" r:id="rId11"/>
    <p:sldId id="267" r:id="rId12"/>
    <p:sldId id="274" r:id="rId13"/>
    <p:sldId id="268" r:id="rId14"/>
    <p:sldId id="269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&#8220;your%20callsign&#8221;@winlink.or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615615" y="1070811"/>
            <a:ext cx="4960770" cy="961858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Winlink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964531" y="2225675"/>
            <a:ext cx="4262938" cy="219134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WL2K</a:t>
            </a:r>
          </a:p>
          <a:p>
            <a:pPr marL="0" indent="0">
              <a:buNone/>
            </a:pPr>
            <a:r>
              <a:rPr lang="en-US" sz="4000" dirty="0" smtClean="0"/>
              <a:t>Global Radio Email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6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387457"/>
            <a:ext cx="2895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Winlink</a:t>
            </a:r>
            <a:r>
              <a:rPr lang="en-US" sz="4000" dirty="0" smtClean="0"/>
              <a:t> Q&amp;A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1508025"/>
            <a:ext cx="849296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Do I need to register for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No, once you send your first successful message (via RF or</a:t>
            </a:r>
          </a:p>
          <a:p>
            <a:r>
              <a:rPr lang="en-US" sz="2800" dirty="0" smtClean="0"/>
              <a:t>telnet) you will be assigned your own winlink.org address</a:t>
            </a:r>
          </a:p>
          <a:p>
            <a:r>
              <a:rPr lang="en-US" sz="2800" dirty="0" smtClean="0"/>
              <a:t>which consists of </a:t>
            </a:r>
            <a:r>
              <a:rPr lang="en-US" sz="2800" dirty="0" smtClean="0">
                <a:hlinkClick r:id="rId2"/>
              </a:rPr>
              <a:t>“your callsign”@winlink.org</a:t>
            </a:r>
            <a:r>
              <a:rPr lang="en-US" sz="2800" dirty="0"/>
              <a:t> </a:t>
            </a:r>
            <a:r>
              <a:rPr lang="en-US" sz="2800" dirty="0" smtClean="0"/>
              <a:t>and registers</a:t>
            </a:r>
          </a:p>
          <a:p>
            <a:r>
              <a:rPr lang="en-US" sz="2800" dirty="0" smtClean="0"/>
              <a:t>you on the system.</a:t>
            </a:r>
          </a:p>
          <a:p>
            <a:endParaRPr lang="en-US" sz="2800" dirty="0"/>
          </a:p>
          <a:p>
            <a:r>
              <a:rPr lang="en-US" sz="2800" dirty="0" smtClean="0"/>
              <a:t>Does it have standard forms?</a:t>
            </a:r>
          </a:p>
          <a:p>
            <a:r>
              <a:rPr lang="en-US" sz="2800" dirty="0" smtClean="0"/>
              <a:t>Yes, just like FLDIGI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 has multiple forms for many</a:t>
            </a:r>
          </a:p>
          <a:p>
            <a:r>
              <a:rPr lang="en-US" sz="2800" dirty="0" smtClean="0"/>
              <a:t>of our served agency’s. Many of the standard ICS forms</a:t>
            </a:r>
          </a:p>
          <a:p>
            <a:r>
              <a:rPr lang="en-US" sz="2800" dirty="0" smtClean="0"/>
              <a:t>are included. </a:t>
            </a:r>
          </a:p>
        </p:txBody>
      </p:sp>
    </p:spTree>
    <p:extLst>
      <p:ext uri="{BB962C8B-B14F-4D97-AF65-F5344CB8AC3E}">
        <p14:creationId xmlns:p14="http://schemas.microsoft.com/office/powerpoint/2010/main" val="28427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300790"/>
            <a:ext cx="4245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Equipment Required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1167063"/>
            <a:ext cx="90284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PC, Laptop, iPhone or </a:t>
            </a:r>
            <a:r>
              <a:rPr lang="en-US" sz="2800" smtClean="0"/>
              <a:t>Android Phone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Internet connection for an internet only/non-RF connection</a:t>
            </a:r>
          </a:p>
          <a:p>
            <a:r>
              <a:rPr lang="en-US" sz="2800" dirty="0" smtClean="0"/>
              <a:t>				Telnet connection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RF/radio connection </a:t>
            </a:r>
          </a:p>
          <a:p>
            <a:r>
              <a:rPr lang="en-US" sz="2800" dirty="0" smtClean="0"/>
              <a:t>                  HF, VHF or UHF radio with data port connected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    to a </a:t>
            </a:r>
            <a:r>
              <a:rPr lang="en-US" sz="2800" dirty="0" err="1" smtClean="0"/>
              <a:t>Pactor</a:t>
            </a:r>
            <a:r>
              <a:rPr lang="en-US" sz="2800" dirty="0" smtClean="0"/>
              <a:t> modem/TNC or microphone/speaker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    connected to a soundcard interface</a:t>
            </a:r>
          </a:p>
          <a:p>
            <a:endParaRPr lang="en-US" sz="2800" dirty="0"/>
          </a:p>
          <a:p>
            <a:r>
              <a:rPr lang="en-US" sz="2800" dirty="0" smtClean="0"/>
              <a:t>NOTE: if you are using a </a:t>
            </a:r>
            <a:r>
              <a:rPr lang="en-US" sz="2800" dirty="0" err="1" smtClean="0"/>
              <a:t>SignaLink</a:t>
            </a:r>
            <a:r>
              <a:rPr lang="en-US" sz="2800" dirty="0" smtClean="0"/>
              <a:t> interface you will not</a:t>
            </a:r>
          </a:p>
          <a:p>
            <a:r>
              <a:rPr lang="en-US" sz="2800" dirty="0" smtClean="0"/>
              <a:t>get full speed.</a:t>
            </a:r>
          </a:p>
        </p:txBody>
      </p:sp>
    </p:spTree>
    <p:extLst>
      <p:ext uri="{BB962C8B-B14F-4D97-AF65-F5344CB8AC3E}">
        <p14:creationId xmlns:p14="http://schemas.microsoft.com/office/powerpoint/2010/main" val="37273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25360"/>
            <a:ext cx="4012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Software Required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733246"/>
            <a:ext cx="731065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Winlink</a:t>
            </a:r>
            <a:r>
              <a:rPr lang="en-US" sz="2800" dirty="0" smtClean="0"/>
              <a:t> Client Software: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AirMail</a:t>
            </a:r>
            <a:r>
              <a:rPr lang="en-US" sz="2800" dirty="0" smtClean="0"/>
              <a:t> – Windows (old)</a:t>
            </a:r>
          </a:p>
          <a:p>
            <a:r>
              <a:rPr lang="en-US" sz="2800" dirty="0" smtClean="0"/>
              <a:t>Outpost – Windows (limited functions) </a:t>
            </a:r>
          </a:p>
          <a:p>
            <a:r>
              <a:rPr lang="en-US" sz="2800" dirty="0" err="1" smtClean="0"/>
              <a:t>Paclink</a:t>
            </a:r>
            <a:r>
              <a:rPr lang="en-US" sz="2800" dirty="0" smtClean="0"/>
              <a:t> – telnet only e-mail client</a:t>
            </a:r>
          </a:p>
          <a:p>
            <a:r>
              <a:rPr lang="en-US" sz="2800" dirty="0" err="1" smtClean="0"/>
              <a:t>Paclink</a:t>
            </a:r>
            <a:r>
              <a:rPr lang="en-US" sz="2800" dirty="0" smtClean="0"/>
              <a:t>-Unix – Linux client (old)</a:t>
            </a:r>
          </a:p>
          <a:p>
            <a:r>
              <a:rPr lang="en-US" sz="2800" dirty="0" smtClean="0"/>
              <a:t>Pat – cross platform (Linux, </a:t>
            </a:r>
            <a:r>
              <a:rPr lang="en-US" sz="2800" dirty="0" err="1" smtClean="0"/>
              <a:t>macOS</a:t>
            </a:r>
            <a:r>
              <a:rPr lang="en-US" sz="2800" dirty="0" smtClean="0"/>
              <a:t> and Windows)</a:t>
            </a:r>
          </a:p>
          <a:p>
            <a:r>
              <a:rPr lang="en-US" sz="2800" dirty="0" err="1" smtClean="0"/>
              <a:t>RadioMail</a:t>
            </a:r>
            <a:r>
              <a:rPr lang="en-US" sz="2800" dirty="0" smtClean="0"/>
              <a:t> – iOS (iPhones only)</a:t>
            </a:r>
          </a:p>
          <a:p>
            <a:r>
              <a:rPr lang="en-US" sz="2800" dirty="0" err="1" smtClean="0"/>
              <a:t>Winlink</a:t>
            </a:r>
            <a:r>
              <a:rPr lang="en-US" sz="2800" dirty="0" smtClean="0"/>
              <a:t> Express – Windows</a:t>
            </a:r>
          </a:p>
          <a:p>
            <a:r>
              <a:rPr lang="en-US" sz="2800" dirty="0" err="1" smtClean="0"/>
              <a:t>WoAD</a:t>
            </a:r>
            <a:r>
              <a:rPr lang="en-US" sz="2800" dirty="0" smtClean="0"/>
              <a:t> – Android (limited functions)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51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25360"/>
            <a:ext cx="4012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Software Required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733246"/>
            <a:ext cx="8163710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Winlink</a:t>
            </a:r>
            <a:r>
              <a:rPr lang="en-US" sz="2800" dirty="0" smtClean="0"/>
              <a:t> Express (formerly </a:t>
            </a:r>
            <a:r>
              <a:rPr lang="en-US" sz="2800" smtClean="0"/>
              <a:t>RMS Express) recommended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https://winlink.org/WinlinkExpress</a:t>
            </a:r>
          </a:p>
          <a:p>
            <a:endParaRPr lang="en-US" sz="2800" dirty="0"/>
          </a:p>
          <a:p>
            <a:r>
              <a:rPr lang="en-US" sz="2800" dirty="0" smtClean="0"/>
              <a:t>VARA Software – Software Emulated TNC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https://rosmodem.wordpress.com</a:t>
            </a:r>
          </a:p>
          <a:p>
            <a:endParaRPr lang="en-US" sz="2800" dirty="0"/>
          </a:p>
          <a:p>
            <a:r>
              <a:rPr lang="en-US" sz="2800" dirty="0" smtClean="0"/>
              <a:t>NOTE: The </a:t>
            </a:r>
            <a:r>
              <a:rPr lang="en-US" sz="2800" dirty="0" err="1" smtClean="0"/>
              <a:t>Winmor</a:t>
            </a:r>
            <a:r>
              <a:rPr lang="en-US" sz="2800" dirty="0" smtClean="0"/>
              <a:t> protocol has been depreciated</a:t>
            </a:r>
          </a:p>
          <a:p>
            <a:r>
              <a:rPr lang="en-US" sz="2800" dirty="0" smtClean="0"/>
              <a:t>and is being replaced by protocols such as the Amateur</a:t>
            </a:r>
          </a:p>
          <a:p>
            <a:r>
              <a:rPr lang="en-US" sz="2800" dirty="0" smtClean="0"/>
              <a:t>Radio Digital Open Protocol (ARDOP) and VERA HF.</a:t>
            </a:r>
          </a:p>
          <a:p>
            <a:r>
              <a:rPr lang="en-US" sz="2800" dirty="0" smtClean="0"/>
              <a:t>RMS gateways will only support ARDOP, VARA HF and </a:t>
            </a:r>
          </a:p>
          <a:p>
            <a:r>
              <a:rPr lang="en-US" sz="2800" dirty="0" err="1" smtClean="0"/>
              <a:t>Pactor</a:t>
            </a:r>
            <a:r>
              <a:rPr lang="en-US" sz="2800" dirty="0" smtClean="0"/>
              <a:t> 3 or 4 (where applicable) near term. If you have</a:t>
            </a:r>
          </a:p>
          <a:p>
            <a:r>
              <a:rPr lang="en-US" sz="2800" dirty="0" smtClean="0"/>
              <a:t>been running </a:t>
            </a:r>
            <a:r>
              <a:rPr lang="en-US" sz="2800" dirty="0" err="1" smtClean="0"/>
              <a:t>Winmor</a:t>
            </a:r>
            <a:r>
              <a:rPr lang="en-US" sz="2800" dirty="0" smtClean="0"/>
              <a:t> you will need to move to a newer</a:t>
            </a:r>
          </a:p>
          <a:p>
            <a:r>
              <a:rPr lang="en-US" sz="2800" dirty="0" smtClean="0"/>
              <a:t>(different) protocol.</a:t>
            </a:r>
          </a:p>
        </p:txBody>
      </p:sp>
    </p:spTree>
    <p:extLst>
      <p:ext uri="{BB962C8B-B14F-4D97-AF65-F5344CB8AC3E}">
        <p14:creationId xmlns:p14="http://schemas.microsoft.com/office/powerpoint/2010/main" val="36627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56" y="0"/>
            <a:ext cx="122259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0537" y="1122363"/>
            <a:ext cx="8177462" cy="923005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Winlink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0537" y="2225842"/>
            <a:ext cx="8177462" cy="2971800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What is it?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How does it work?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Hardware and Software Required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Demonstration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300790"/>
            <a:ext cx="3852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Winlink</a:t>
            </a:r>
            <a:r>
              <a:rPr lang="en-US" sz="4000" dirty="0" smtClean="0"/>
              <a:t> what is it?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1167063"/>
            <a:ext cx="950773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Winlink</a:t>
            </a:r>
            <a:r>
              <a:rPr lang="en-US" sz="2800" dirty="0" smtClean="0"/>
              <a:t> was originally designed for Maritime Mobile use to</a:t>
            </a:r>
          </a:p>
          <a:p>
            <a:r>
              <a:rPr lang="en-US" sz="2800" dirty="0" smtClean="0"/>
              <a:t>send global email messages via radio from on-board ships</a:t>
            </a:r>
          </a:p>
          <a:p>
            <a:r>
              <a:rPr lang="en-US" sz="2800" dirty="0" smtClean="0"/>
              <a:t>at sea. Today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 (WL2K) functions as a worldwide</a:t>
            </a:r>
          </a:p>
          <a:p>
            <a:r>
              <a:rPr lang="en-US" sz="2800" dirty="0" smtClean="0"/>
              <a:t>messaging system that uses amateur-band radio frequencies</a:t>
            </a:r>
          </a:p>
          <a:p>
            <a:r>
              <a:rPr lang="en-US" sz="2800" dirty="0" smtClean="0"/>
              <a:t>and authorized MARS (Military Auxiliary Radio System)</a:t>
            </a:r>
          </a:p>
          <a:p>
            <a:r>
              <a:rPr lang="en-US" sz="2800" dirty="0" smtClean="0"/>
              <a:t>government stations to provide radio pathway emails,</a:t>
            </a:r>
          </a:p>
          <a:p>
            <a:r>
              <a:rPr lang="en-US" sz="2800" dirty="0" smtClean="0"/>
              <a:t>and more!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Winlink</a:t>
            </a:r>
            <a:r>
              <a:rPr lang="en-US" sz="2800" dirty="0" smtClean="0"/>
              <a:t> is capable of functioning independently of the internet</a:t>
            </a:r>
          </a:p>
          <a:p>
            <a:r>
              <a:rPr lang="en-US" sz="2800" dirty="0" smtClean="0"/>
              <a:t>and can be used to pass attachments, position reporting, weather</a:t>
            </a:r>
          </a:p>
          <a:p>
            <a:r>
              <a:rPr lang="en-US" sz="2800" dirty="0" smtClean="0"/>
              <a:t>bulletins, emergency communications and various types of forms</a:t>
            </a:r>
          </a:p>
          <a:p>
            <a:r>
              <a:rPr lang="en-US" sz="2800" dirty="0" smtClean="0"/>
              <a:t>using its built-in library of form templates.  </a:t>
            </a:r>
          </a:p>
        </p:txBody>
      </p:sp>
    </p:spTree>
    <p:extLst>
      <p:ext uri="{BB962C8B-B14F-4D97-AF65-F5344CB8AC3E}">
        <p14:creationId xmlns:p14="http://schemas.microsoft.com/office/powerpoint/2010/main" val="11560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0"/>
            <a:ext cx="3852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Winlink</a:t>
            </a:r>
            <a:r>
              <a:rPr lang="en-US" sz="4000" dirty="0" smtClean="0"/>
              <a:t> what is it?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733246"/>
            <a:ext cx="894591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Winlink</a:t>
            </a:r>
            <a:r>
              <a:rPr lang="en-US" sz="2800" dirty="0" smtClean="0"/>
              <a:t> can also transfer messages between systems with</a:t>
            </a:r>
          </a:p>
          <a:p>
            <a:r>
              <a:rPr lang="en-US" sz="2800" dirty="0" smtClean="0"/>
              <a:t>different capabilities (HF, VHF, UHF, standard email). </a:t>
            </a:r>
          </a:p>
          <a:p>
            <a:endParaRPr lang="en-US" sz="2800" dirty="0"/>
          </a:p>
          <a:p>
            <a:r>
              <a:rPr lang="en-US" sz="2800" dirty="0" smtClean="0"/>
              <a:t>Like regular email,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 messages are sent to a specific </a:t>
            </a:r>
          </a:p>
          <a:p>
            <a:r>
              <a:rPr lang="en-US" sz="2800" dirty="0" smtClean="0"/>
              <a:t>address and may contain file attachments (pictures, files, </a:t>
            </a:r>
          </a:p>
          <a:p>
            <a:r>
              <a:rPr lang="en-US" sz="2800" dirty="0" smtClean="0"/>
              <a:t>forms, </a:t>
            </a:r>
            <a:r>
              <a:rPr lang="en-US" sz="2800" dirty="0" err="1" smtClean="0"/>
              <a:t>etc</a:t>
            </a:r>
            <a:r>
              <a:rPr lang="en-US" sz="2800" dirty="0" smtClean="0"/>
              <a:t>…). These messages can be sent between </a:t>
            </a:r>
            <a:r>
              <a:rPr lang="en-US" sz="2800" dirty="0" err="1" smtClean="0"/>
              <a:t>Winlink</a:t>
            </a:r>
            <a:endParaRPr lang="en-US" sz="2800" dirty="0" smtClean="0"/>
          </a:p>
          <a:p>
            <a:r>
              <a:rPr lang="en-US" sz="2800" dirty="0" smtClean="0"/>
              <a:t>stations (ka8oad@winlink.org) and normal SMTP/POP3</a:t>
            </a:r>
          </a:p>
          <a:p>
            <a:r>
              <a:rPr lang="en-US" sz="2800" dirty="0" smtClean="0"/>
              <a:t>email addresses (ka8oad@neo.rr.com) or to other </a:t>
            </a:r>
            <a:r>
              <a:rPr lang="en-US" sz="2800" dirty="0" err="1" smtClean="0"/>
              <a:t>Winlink</a:t>
            </a:r>
            <a:endParaRPr lang="en-US" sz="2800" dirty="0" smtClean="0"/>
          </a:p>
          <a:p>
            <a:r>
              <a:rPr lang="en-US" sz="2800" dirty="0" smtClean="0"/>
              <a:t>addresses (n1ezz@winlink.org or n8fqp@winlink.org).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Many government organizations use tactical addresses</a:t>
            </a:r>
          </a:p>
          <a:p>
            <a:r>
              <a:rPr lang="en-US" sz="2800" dirty="0" smtClean="0"/>
              <a:t>for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0"/>
            <a:ext cx="3852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Winlink</a:t>
            </a:r>
            <a:r>
              <a:rPr lang="en-US" sz="4000" dirty="0" smtClean="0"/>
              <a:t> what is it?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707886"/>
            <a:ext cx="881331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Because of its complete lack of commercial dependency</a:t>
            </a:r>
          </a:p>
          <a:p>
            <a:r>
              <a:rPr lang="en-US" sz="2800" dirty="0" err="1" smtClean="0"/>
              <a:t>Winlink</a:t>
            </a:r>
            <a:r>
              <a:rPr lang="en-US" sz="2800" dirty="0" smtClean="0"/>
              <a:t> is widely used in EMCOMM situations. It makes a</a:t>
            </a:r>
          </a:p>
          <a:p>
            <a:r>
              <a:rPr lang="en-US" sz="2800" dirty="0" smtClean="0"/>
              <a:t>great backup communication system, especially when using</a:t>
            </a:r>
          </a:p>
          <a:p>
            <a:r>
              <a:rPr lang="en-US" sz="2800" dirty="0" smtClean="0"/>
              <a:t>HF. It also isn't dependent on sending only to other amateurs</a:t>
            </a:r>
          </a:p>
          <a:p>
            <a:r>
              <a:rPr lang="en-US" sz="2800" dirty="0" smtClean="0"/>
              <a:t>and since it integrates fully with regular email servers makes</a:t>
            </a:r>
          </a:p>
          <a:p>
            <a:r>
              <a:rPr lang="en-US" sz="2800" dirty="0" smtClean="0"/>
              <a:t>for an ideal system when communication is down in one area</a:t>
            </a:r>
          </a:p>
          <a:p>
            <a:r>
              <a:rPr lang="en-US" sz="2800" dirty="0" smtClean="0"/>
              <a:t>but not another.</a:t>
            </a:r>
          </a:p>
          <a:p>
            <a:endParaRPr lang="en-US" sz="2800" dirty="0"/>
          </a:p>
          <a:p>
            <a:r>
              <a:rPr lang="en-US" sz="2800" dirty="0" smtClean="0"/>
              <a:t>FEMA Region 5 (our region) runs a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 drill every other </a:t>
            </a:r>
          </a:p>
          <a:p>
            <a:r>
              <a:rPr lang="en-US" sz="2800" dirty="0" smtClean="0"/>
              <a:t>Sunday where stations are asked to provide information, in</a:t>
            </a:r>
          </a:p>
          <a:p>
            <a:r>
              <a:rPr lang="en-US" sz="2800" dirty="0" smtClean="0"/>
              <a:t>a form, and then use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 to send the information to the </a:t>
            </a:r>
          </a:p>
          <a:p>
            <a:r>
              <a:rPr lang="en-US" sz="2800" dirty="0" smtClean="0"/>
              <a:t>FEMA Region 5 Net Manager. There is also an organization</a:t>
            </a:r>
          </a:p>
          <a:p>
            <a:r>
              <a:rPr lang="en-US" sz="2800" dirty="0" smtClean="0"/>
              <a:t>for EMCOMM training that runs a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 training program: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https://emcomm-training.org</a:t>
            </a:r>
          </a:p>
        </p:txBody>
      </p:sp>
    </p:spTree>
    <p:extLst>
      <p:ext uri="{BB962C8B-B14F-4D97-AF65-F5344CB8AC3E}">
        <p14:creationId xmlns:p14="http://schemas.microsoft.com/office/powerpoint/2010/main" val="3338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300790"/>
            <a:ext cx="548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Winlink</a:t>
            </a:r>
            <a:r>
              <a:rPr lang="en-US" sz="4000" dirty="0" smtClean="0"/>
              <a:t> how does it work?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1167063"/>
            <a:ext cx="910236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Email is normally sent from a client station (your station)</a:t>
            </a:r>
          </a:p>
          <a:p>
            <a:r>
              <a:rPr lang="en-US" sz="2800" dirty="0" smtClean="0"/>
              <a:t>through Radio Message Servers (RMS) as RF gateways to</a:t>
            </a:r>
          </a:p>
          <a:p>
            <a:r>
              <a:rPr lang="en-US" sz="2800" dirty="0" smtClean="0"/>
              <a:t>a Common Message Server (CMS) connected to the Internet.</a:t>
            </a:r>
          </a:p>
          <a:p>
            <a:endParaRPr lang="en-US" sz="2800" dirty="0"/>
          </a:p>
          <a:p>
            <a:r>
              <a:rPr lang="en-US" sz="2800" dirty="0" smtClean="0"/>
              <a:t>You can also send messages using a Peer-To-Peer connection</a:t>
            </a:r>
          </a:p>
          <a:p>
            <a:r>
              <a:rPr lang="en-US" sz="2800" dirty="0" smtClean="0"/>
              <a:t>between two client stations within RF range allowing for direct</a:t>
            </a:r>
          </a:p>
          <a:p>
            <a:r>
              <a:rPr lang="en-US" sz="2800" dirty="0" smtClean="0"/>
              <a:t>message transfers with no infrastructure.</a:t>
            </a:r>
          </a:p>
          <a:p>
            <a:endParaRPr lang="en-US" sz="2800" dirty="0"/>
          </a:p>
          <a:p>
            <a:r>
              <a:rPr lang="en-US" sz="2800" dirty="0" smtClean="0"/>
              <a:t>REMEMBER: You are using the Amateur bands to send traffic</a:t>
            </a:r>
          </a:p>
          <a:p>
            <a:r>
              <a:rPr lang="en-US" sz="2800" dirty="0" smtClean="0"/>
              <a:t>so FCC rules still apply (no encryption, no commercial traffic</a:t>
            </a:r>
          </a:p>
          <a:p>
            <a:r>
              <a:rPr lang="en-US" sz="2800" dirty="0" smtClean="0"/>
              <a:t>and third party rules still apply).     </a:t>
            </a:r>
          </a:p>
        </p:txBody>
      </p:sp>
    </p:spTree>
    <p:extLst>
      <p:ext uri="{BB962C8B-B14F-4D97-AF65-F5344CB8AC3E}">
        <p14:creationId xmlns:p14="http://schemas.microsoft.com/office/powerpoint/2010/main" val="25181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184559"/>
            <a:ext cx="5394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Winlink</a:t>
            </a:r>
            <a:r>
              <a:rPr lang="en-US" sz="4000" dirty="0" smtClean="0"/>
              <a:t> System Overview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1167063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97543" y="1166765"/>
            <a:ext cx="834991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3200" dirty="0" err="1" smtClean="0"/>
              <a:t>Winlink</a:t>
            </a:r>
            <a:r>
              <a:rPr lang="en-US" sz="3200" dirty="0" smtClean="0"/>
              <a:t> System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887234" y="2129580"/>
            <a:ext cx="834991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Amazon Web Services (AWS Cloud)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062191" y="1715405"/>
            <a:ext cx="1" cy="414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2"/>
          </p:cNvCxnSpPr>
          <p:nvPr/>
        </p:nvCxnSpPr>
        <p:spPr>
          <a:xfrm>
            <a:off x="6062192" y="2678220"/>
            <a:ext cx="0" cy="439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887234" y="3117517"/>
            <a:ext cx="834991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Internet</a:t>
            </a:r>
            <a:endParaRPr lang="en-US" sz="3200" dirty="0"/>
          </a:p>
        </p:txBody>
      </p:sp>
      <p:sp>
        <p:nvSpPr>
          <p:cNvPr id="48" name="Rectangle 47"/>
          <p:cNvSpPr/>
          <p:nvPr/>
        </p:nvSpPr>
        <p:spPr>
          <a:xfrm>
            <a:off x="1897543" y="4105454"/>
            <a:ext cx="1698171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K7BC-10</a:t>
            </a:r>
            <a:endParaRPr lang="en-US" sz="3200" dirty="0"/>
          </a:p>
        </p:txBody>
      </p:sp>
      <p:sp>
        <p:nvSpPr>
          <p:cNvPr id="50" name="Rectangle 49"/>
          <p:cNvSpPr/>
          <p:nvPr/>
        </p:nvSpPr>
        <p:spPr>
          <a:xfrm>
            <a:off x="4084141" y="4078243"/>
            <a:ext cx="1700784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N2LEE</a:t>
            </a:r>
            <a:endParaRPr lang="en-US" sz="3200" dirty="0"/>
          </a:p>
        </p:txBody>
      </p:sp>
      <p:sp>
        <p:nvSpPr>
          <p:cNvPr id="51" name="Rectangle 50"/>
          <p:cNvSpPr/>
          <p:nvPr/>
        </p:nvSpPr>
        <p:spPr>
          <a:xfrm>
            <a:off x="6357464" y="4105454"/>
            <a:ext cx="1700784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Other RMS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8546675" y="4105454"/>
            <a:ext cx="1700784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ISP</a:t>
            </a:r>
            <a:endParaRPr lang="en-US" sz="3200" dirty="0"/>
          </a:p>
        </p:txBody>
      </p:sp>
      <p:sp>
        <p:nvSpPr>
          <p:cNvPr id="53" name="Rectangle 52"/>
          <p:cNvSpPr/>
          <p:nvPr/>
        </p:nvSpPr>
        <p:spPr>
          <a:xfrm>
            <a:off x="1898987" y="5068269"/>
            <a:ext cx="6159261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RF (</a:t>
            </a:r>
            <a:r>
              <a:rPr lang="en-US" sz="3200" dirty="0" smtClean="0"/>
              <a:t>HF, VHF, UHF)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897543" y="6056206"/>
            <a:ext cx="1700784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N1EZZ</a:t>
            </a:r>
            <a:endParaRPr lang="en-US" sz="3200" dirty="0"/>
          </a:p>
        </p:txBody>
      </p:sp>
      <p:sp>
        <p:nvSpPr>
          <p:cNvPr id="55" name="Rectangle 54"/>
          <p:cNvSpPr/>
          <p:nvPr/>
        </p:nvSpPr>
        <p:spPr>
          <a:xfrm>
            <a:off x="4084141" y="6062410"/>
            <a:ext cx="1700784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KA8OAD</a:t>
            </a:r>
            <a:endParaRPr lang="en-US" sz="3200" dirty="0"/>
          </a:p>
        </p:txBody>
      </p:sp>
      <p:sp>
        <p:nvSpPr>
          <p:cNvPr id="56" name="Rectangle 55"/>
          <p:cNvSpPr/>
          <p:nvPr/>
        </p:nvSpPr>
        <p:spPr>
          <a:xfrm>
            <a:off x="6355585" y="6056206"/>
            <a:ext cx="1700784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N8FQP</a:t>
            </a:r>
            <a:endParaRPr lang="en-US" sz="3200" dirty="0"/>
          </a:p>
        </p:txBody>
      </p:sp>
      <p:sp>
        <p:nvSpPr>
          <p:cNvPr id="57" name="Rectangle 56"/>
          <p:cNvSpPr/>
          <p:nvPr/>
        </p:nvSpPr>
        <p:spPr>
          <a:xfrm>
            <a:off x="8546675" y="6056206"/>
            <a:ext cx="1700784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Computer/</a:t>
            </a:r>
          </a:p>
          <a:p>
            <a:pPr algn="ctr"/>
            <a:r>
              <a:rPr lang="en-US" dirty="0" smtClean="0"/>
              <a:t>Telnet</a:t>
            </a:r>
            <a:endParaRPr lang="en-US" dirty="0"/>
          </a:p>
        </p:txBody>
      </p:sp>
      <p:cxnSp>
        <p:nvCxnSpPr>
          <p:cNvPr id="59" name="Straight Connector 58"/>
          <p:cNvCxnSpPr>
            <a:stCxn id="48" idx="0"/>
          </p:cNvCxnSpPr>
          <p:nvPr/>
        </p:nvCxnSpPr>
        <p:spPr>
          <a:xfrm flipH="1" flipV="1">
            <a:off x="2746628" y="3918857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4975040" y="3906832"/>
            <a:ext cx="3579" cy="1714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7207029" y="3918856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9435441" y="3918856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746628" y="3906832"/>
            <a:ext cx="6688813" cy="8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47" idx="2"/>
          </p:cNvCxnSpPr>
          <p:nvPr/>
        </p:nvCxnSpPr>
        <p:spPr>
          <a:xfrm flipV="1">
            <a:off x="6062192" y="3666157"/>
            <a:ext cx="0" cy="2486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2742870" y="5855530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4973071" y="5842970"/>
            <a:ext cx="3582" cy="211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7205977" y="5842970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46628" y="5842970"/>
            <a:ext cx="44593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973071" y="5609737"/>
            <a:ext cx="2316" cy="22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2746627" y="4654094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4975038" y="4627317"/>
            <a:ext cx="2" cy="221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7222330" y="4654788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4975038" y="4861182"/>
            <a:ext cx="1" cy="18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746627" y="4840691"/>
            <a:ext cx="44757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435441" y="4660298"/>
            <a:ext cx="0" cy="1402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0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300790"/>
            <a:ext cx="3938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Winlink</a:t>
            </a:r>
            <a:r>
              <a:rPr lang="en-US" sz="4000" dirty="0" smtClean="0"/>
              <a:t> Limitations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6926" y="1167063"/>
            <a:ext cx="938840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Using VHF/UHF you are limited by your proximity to a</a:t>
            </a:r>
          </a:p>
          <a:p>
            <a:r>
              <a:rPr lang="en-US" sz="2800" dirty="0" smtClean="0"/>
              <a:t>RMS gateway or </a:t>
            </a:r>
            <a:r>
              <a:rPr lang="en-US" sz="2800" dirty="0" err="1" smtClean="0"/>
              <a:t>digipeater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Using HF the band conditions.</a:t>
            </a:r>
          </a:p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Winlink</a:t>
            </a:r>
            <a:r>
              <a:rPr lang="en-US" sz="2800" dirty="0" smtClean="0"/>
              <a:t> System limits you to 120Kb maximum</a:t>
            </a:r>
          </a:p>
          <a:p>
            <a:r>
              <a:rPr lang="en-US" sz="2800" dirty="0" smtClean="0"/>
              <a:t>message size including any attachments.</a:t>
            </a:r>
          </a:p>
          <a:p>
            <a:endParaRPr lang="en-US" sz="2800" dirty="0"/>
          </a:p>
          <a:p>
            <a:r>
              <a:rPr lang="en-US" sz="2800" dirty="0"/>
              <a:t>NOTE: </a:t>
            </a:r>
            <a:r>
              <a:rPr lang="en-US" sz="2800" dirty="0" err="1"/>
              <a:t>Winlink</a:t>
            </a:r>
            <a:r>
              <a:rPr lang="en-US" sz="2800" dirty="0"/>
              <a:t> does have full error correction and only requires</a:t>
            </a:r>
          </a:p>
          <a:p>
            <a:r>
              <a:rPr lang="en-US" sz="2800" dirty="0"/>
              <a:t>a beginning and ending handshake so larger messages actually </a:t>
            </a:r>
          </a:p>
          <a:p>
            <a:r>
              <a:rPr lang="en-US" sz="2800" dirty="0"/>
              <a:t>have better throughput then sending smaller blocks of data.</a:t>
            </a:r>
          </a:p>
          <a:p>
            <a:endParaRPr lang="en-US" sz="2800" dirty="0"/>
          </a:p>
          <a:p>
            <a:r>
              <a:rPr lang="en-US" sz="28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0896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-14438"/>
            <a:ext cx="8975557" cy="687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92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790</TotalTime>
  <Words>784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Circuit</vt:lpstr>
      <vt:lpstr>Winlink</vt:lpstr>
      <vt:lpstr>Winlink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Winlink</dc:title>
  <dc:creator>kens</dc:creator>
  <cp:lastModifiedBy>kens</cp:lastModifiedBy>
  <cp:revision>68</cp:revision>
  <cp:lastPrinted>2021-10-26T17:32:40Z</cp:lastPrinted>
  <dcterms:created xsi:type="dcterms:W3CDTF">2021-10-20T17:55:07Z</dcterms:created>
  <dcterms:modified xsi:type="dcterms:W3CDTF">2023-01-27T20:17:26Z</dcterms:modified>
</cp:coreProperties>
</file>